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70" r:id="rId4"/>
    <p:sldId id="271" r:id="rId5"/>
    <p:sldId id="272" r:id="rId6"/>
    <p:sldId id="274" r:id="rId7"/>
    <p:sldId id="273" r:id="rId8"/>
    <p:sldId id="276" r:id="rId9"/>
    <p:sldId id="277" r:id="rId10"/>
    <p:sldId id="275" r:id="rId11"/>
    <p:sldId id="278" r:id="rId12"/>
    <p:sldId id="279" r:id="rId13"/>
    <p:sldId id="280" r:id="rId14"/>
    <p:sldId id="287" r:id="rId15"/>
    <p:sldId id="286" r:id="rId16"/>
    <p:sldId id="283" r:id="rId17"/>
    <p:sldId id="282" r:id="rId18"/>
    <p:sldId id="284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8" d="100"/>
          <a:sy n="58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0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0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1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3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8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2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4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7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CD776C-5F3A-FE48-99C7-929417AB3E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15E1CE-47A1-5242-8068-1E309D700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dobe Garamond Pro" panose="02020502060506020403" pitchFamily="18" charset="0"/>
              </a:rPr>
              <a:t>Conscience and Medical Practice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534400" cy="53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John L. Rice, M.D.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November 7, 2015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Interior Life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more open we are to the life of grace, the more we will see as God sees.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more our work participates in the healing ministry of Christ, the more we will come to resemble Christ Himself.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The Dictatorship of Relativism</a:t>
            </a:r>
            <a:endParaRPr lang="en-US" sz="36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right to act freely and in accord with conscience is threatened.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We live in a world which has taken for itself the power to determine right and wrong.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Those who act differently are punished.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Cooperation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Formal cooperation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shares in the intent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never permitted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Material cooperation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provides assistance for an immoral act without sharing in the intent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May be permitted for proportionate reasons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Threats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Freedom of conscience is threatened by: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Legal requirements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Economic coercion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Patient requests</a:t>
            </a:r>
          </a:p>
        </p:txBody>
      </p:sp>
    </p:spTree>
    <p:extLst>
      <p:ext uri="{BB962C8B-B14F-4D97-AF65-F5344CB8AC3E}">
        <p14:creationId xmlns:p14="http://schemas.microsoft.com/office/powerpoint/2010/main" val="7129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Contraception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The contraceptive mandate of the Affordable Care Act is one example of a law which abridges freedom of conscience.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Contraception was chosen because it was seen as the “Achilles heel” of the Catholic Church.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Sexual union mirrors the creative and self-giving action of the Trinity.  Contraception changes the meaning of sexual union in a fundamental way and has been consistently condemned by the teaching Church.</a:t>
            </a:r>
          </a:p>
        </p:txBody>
      </p:sp>
    </p:spTree>
    <p:extLst>
      <p:ext uri="{BB962C8B-B14F-4D97-AF65-F5344CB8AC3E}">
        <p14:creationId xmlns:p14="http://schemas.microsoft.com/office/powerpoint/2010/main" val="38892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Contraception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Economic coercion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Reimbursement is increasingly based on meeting certain “quality measures.”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Contraceptive utilization is among the quality measures proposed for some government health systems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While the measures may initially trigger incentives, eventually there will be penalties for failure to meet a standard.</a:t>
            </a:r>
          </a:p>
        </p:txBody>
      </p:sp>
    </p:spTree>
    <p:extLst>
      <p:ext uri="{BB962C8B-B14F-4D97-AF65-F5344CB8AC3E}">
        <p14:creationId xmlns:p14="http://schemas.microsoft.com/office/powerpoint/2010/main" val="3279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Contraception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Patient requests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Perhaps more difficult because the request is personal and in the context of an established relationship.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Focus not on what you can’t do, but on what you are able to do for the patient.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Recognize the unstated request.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Always be charitable.</a:t>
            </a:r>
          </a:p>
        </p:txBody>
      </p:sp>
    </p:spTree>
    <p:extLst>
      <p:ext uri="{BB962C8B-B14F-4D97-AF65-F5344CB8AC3E}">
        <p14:creationId xmlns:p14="http://schemas.microsoft.com/office/powerpoint/2010/main" val="15014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Patient requests (cont.)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Many have not heard the Church teaching on contraception expressed in a positive, life-affirming way.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The moral evil of contraception applies to all, even of other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religions. 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Church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teaching can be explained in terms of natural law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We owe our patients the truth.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We place our own souls in jeopardy by cooperating with evil.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800100" lvl="1" indent="-342900" algn="l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800100" lvl="1" indent="-342900" algn="l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Summary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As Catholic healthcare professionals: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We must form our consciences correctly, making use of all the means God has provided through His Church.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We must have integrity in our personal and professional lives.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We are called to bring truth to our patients and to society, always with charity.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A judgment of the rightness or wrongness of an </a:t>
            </a:r>
            <a:r>
              <a:rPr lang="en-US" sz="4400" dirty="0" smtClean="0">
                <a:solidFill>
                  <a:schemeClr val="tx1"/>
                </a:solidFill>
              </a:rPr>
              <a:t>action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An act of the intellect, not a feeling</a:t>
            </a:r>
            <a:endParaRPr lang="en-US" sz="4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</a:rPr>
              <a:t>Conscience is not free on its own to determine good and evil.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</a:rPr>
              <a:t>Only God can do this.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There is an objective moral order.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Truth exists apart from my perception of </a:t>
            </a:r>
            <a:r>
              <a:rPr lang="en-US" sz="3600" dirty="0" smtClean="0">
                <a:solidFill>
                  <a:prstClr val="black"/>
                </a:solidFill>
              </a:rPr>
              <a:t>it.</a:t>
            </a:r>
            <a:endParaRPr lang="en-US" sz="3600" dirty="0">
              <a:solidFill>
                <a:prstClr val="black"/>
              </a:solidFill>
            </a:endParaRP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Ultimately Truth is a </a:t>
            </a:r>
            <a:r>
              <a:rPr lang="en-US" sz="3600" dirty="0" smtClean="0">
                <a:solidFill>
                  <a:prstClr val="black"/>
                </a:solidFill>
              </a:rPr>
              <a:t>person.</a:t>
            </a:r>
            <a:endParaRPr lang="en-US" sz="3600" dirty="0">
              <a:solidFill>
                <a:prstClr val="black"/>
              </a:solidFill>
            </a:endParaRP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“I am the Way and the Truth and the Life”  (John 14:6)</a:t>
            </a:r>
            <a:endParaRPr lang="en-US" sz="3600" dirty="0">
              <a:solidFill>
                <a:prstClr val="black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Conscience is not a passive judgment.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It is an imperative, applying to a particular situation the fundamental principle to “do good and avoid evil</a:t>
            </a:r>
            <a:r>
              <a:rPr lang="en-US" sz="3600" dirty="0" smtClean="0">
                <a:solidFill>
                  <a:prstClr val="black"/>
                </a:solidFill>
              </a:rPr>
              <a:t>.”</a:t>
            </a:r>
          </a:p>
          <a:p>
            <a:pPr marL="34290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When one’s conscience is certain of the good, one is obliged to choose it.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Guilt, the recognition of having done wrong, opens the door to seeking forgiveness and making amends.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Without recognizing our guilt, there is no conversion.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Conscience must be properly formed.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An improperly formed conscience can make erroneous judgments.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Erroneous conscience</a:t>
            </a:r>
          </a:p>
          <a:p>
            <a:pPr marL="1028700" marR="0" indent="-571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ea typeface="Calibri"/>
                <a:cs typeface="Times New Roman"/>
              </a:rPr>
              <a:t>Vincible</a:t>
            </a: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a typeface="Calibri"/>
                <a:cs typeface="Times New Roman"/>
              </a:rPr>
              <a:t>vs. </a:t>
            </a: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invincible ignorance</a:t>
            </a:r>
          </a:p>
          <a:p>
            <a:pPr marL="1028700" marR="0" indent="-571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Calibri"/>
                <a:cs typeface="Times New Roman"/>
              </a:rPr>
              <a:t>Act is still objectively wrong although the person may not bear full burden of guilt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620000" cy="533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E588"/>
                </a:solidFill>
                <a:latin typeface="Adobe Garamond Pro" panose="02020502060506020403" pitchFamily="18" charset="0"/>
              </a:rPr>
              <a:t>Formation of Conscience</a:t>
            </a:r>
            <a:endParaRPr lang="en-US" sz="4800" dirty="0">
              <a:solidFill>
                <a:srgbClr val="FFE588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114800"/>
          </a:xfrm>
        </p:spPr>
        <p:txBody>
          <a:bodyPr>
            <a:normAutofit/>
          </a:bodyPr>
          <a:lstStyle/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Natural law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Scripture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Church teaching (Magisterium)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Prayer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Sacraments</a:t>
            </a:r>
          </a:p>
          <a:p>
            <a:pPr marL="342900" lvl="0" indent="-342900" algn="l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Virtues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oot Camp Presentation template 2014" id="{FDEF51A4-A994-4C78-9A28-0EF1083276B8}" vid="{8C044D0C-AC6A-426A-8B81-4FE00CFA19D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oot Camp Presentation template 2014" id="{FDEF51A4-A994-4C78-9A28-0EF1083276B8}" vid="{8C044D0C-AC6A-426A-8B81-4FE00CFA19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639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Conscience and Medical Practice</vt:lpstr>
      <vt:lpstr>Conscience</vt:lpstr>
      <vt:lpstr>Conscience</vt:lpstr>
      <vt:lpstr>Conscience</vt:lpstr>
      <vt:lpstr>Conscience</vt:lpstr>
      <vt:lpstr>Conscience</vt:lpstr>
      <vt:lpstr>Conscience</vt:lpstr>
      <vt:lpstr>Conscience</vt:lpstr>
      <vt:lpstr>Formation of Conscience</vt:lpstr>
      <vt:lpstr>Interior Life</vt:lpstr>
      <vt:lpstr>The Dictatorship of Relativism</vt:lpstr>
      <vt:lpstr>Cooperation</vt:lpstr>
      <vt:lpstr>Threats</vt:lpstr>
      <vt:lpstr>Contraception</vt:lpstr>
      <vt:lpstr>Contraception</vt:lpstr>
      <vt:lpstr>Contraception</vt:lpstr>
      <vt:lpstr>Conscience</vt:lpstr>
      <vt:lpstr>Summary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Conscience</dc:title>
  <dc:creator>Windows User</dc:creator>
  <cp:lastModifiedBy>Windows User</cp:lastModifiedBy>
  <cp:revision>13</cp:revision>
  <dcterms:created xsi:type="dcterms:W3CDTF">2015-11-07T00:39:05Z</dcterms:created>
  <dcterms:modified xsi:type="dcterms:W3CDTF">2016-02-01T00:32:34Z</dcterms:modified>
</cp:coreProperties>
</file>